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7" r:id="rId2"/>
    <p:sldId id="291" r:id="rId3"/>
    <p:sldId id="274" r:id="rId4"/>
    <p:sldId id="286" r:id="rId5"/>
    <p:sldId id="287" r:id="rId6"/>
    <p:sldId id="288" r:id="rId7"/>
    <p:sldId id="289" r:id="rId8"/>
    <p:sldId id="292" r:id="rId9"/>
    <p:sldId id="321" r:id="rId10"/>
    <p:sldId id="293" r:id="rId11"/>
    <p:sldId id="311" r:id="rId12"/>
    <p:sldId id="313" r:id="rId13"/>
    <p:sldId id="319" r:id="rId14"/>
    <p:sldId id="312" r:id="rId15"/>
    <p:sldId id="294" r:id="rId16"/>
    <p:sldId id="323" r:id="rId17"/>
    <p:sldId id="308" r:id="rId18"/>
    <p:sldId id="314" r:id="rId19"/>
    <p:sldId id="315" r:id="rId20"/>
    <p:sldId id="318" r:id="rId21"/>
    <p:sldId id="300" r:id="rId22"/>
    <p:sldId id="301" r:id="rId23"/>
    <p:sldId id="324" r:id="rId24"/>
    <p:sldId id="267" r:id="rId25"/>
    <p:sldId id="325" r:id="rId26"/>
    <p:sldId id="326" r:id="rId27"/>
    <p:sldId id="327" r:id="rId28"/>
    <p:sldId id="328" r:id="rId29"/>
    <p:sldId id="268" r:id="rId30"/>
    <p:sldId id="272" r:id="rId31"/>
    <p:sldId id="330" r:id="rId32"/>
    <p:sldId id="331" r:id="rId33"/>
    <p:sldId id="329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7785" autoAdjust="0"/>
    <p:restoredTop sz="94660"/>
  </p:normalViewPr>
  <p:slideViewPr>
    <p:cSldViewPr snapToGrid="0">
      <p:cViewPr varScale="1">
        <p:scale>
          <a:sx n="96" d="100"/>
          <a:sy n="96" d="100"/>
        </p:scale>
        <p:origin x="168" y="8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502EE2-B563-4B54-BCC2-F03DCB69FF5F}" type="datetimeFigureOut">
              <a:rPr lang="en-CA" smtClean="0"/>
              <a:t>2023-03-05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9A006B-374A-417A-B6F7-1ADC1F19E4B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79616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E3586-06B7-4094-9347-02A507DFEF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F0F00D-099F-4CEF-94ED-C0358A3062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F0A0B3-176F-4E5C-9026-C1B7D807E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EA8DF-207B-4C93-9A64-29A9EB7C6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D195FD-1133-4200-B5B4-574B426BB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625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C20E3-051D-4689-A9C8-7C07F70B6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8AFB25-8123-4955-9A06-4DF43EC5E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65F732-89A6-4D8F-987A-4F974BF40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B6AA33-35C7-4EDE-861B-DD1466E89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C2D453-AEBE-4332-954F-69A902F89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7888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B4EE443-BB0F-4195-9EAB-87B6306C6E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5DA68F-61A5-4E61-95F8-551FF9D2EA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7C57B-4576-4AA6-853A-1F5A72A82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762B22-3A4D-4D2D-9092-92BF19375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F411A4-F910-4111-9F2B-50EED4349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22629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E78C2-47AD-C340-9456-D9F9B3D300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78279" y="1785343"/>
            <a:ext cx="7841294" cy="234268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lnSpc>
                <a:spcPts val="5600"/>
              </a:lnSpc>
              <a:defRPr sz="5400" b="1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6038AA-9B5A-234E-B6E1-FE9722AB06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78279" y="4128032"/>
            <a:ext cx="7841294" cy="714931"/>
          </a:xfrm>
          <a:prstGeom prst="rect">
            <a:avLst/>
          </a:prstGeom>
        </p:spPr>
        <p:txBody>
          <a:bodyPr/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24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3FD472B-32E4-8A46-90E5-97757DC24E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578279" y="4849226"/>
            <a:ext cx="7841294" cy="1125689"/>
          </a:xfrm>
          <a:prstGeom prst="rect">
            <a:avLst/>
          </a:prstGeom>
        </p:spPr>
        <p:txBody>
          <a:bodyPr anchor="b" anchorCtr="0">
            <a:no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Presenter’s Name</a:t>
            </a:r>
            <a:br>
              <a:rPr lang="en-US" dirty="0"/>
            </a:br>
            <a:r>
              <a:rPr lang="en-US" dirty="0"/>
              <a:t>Presenter’s title / additional designations</a:t>
            </a:r>
            <a:br>
              <a:rPr lang="en-US" dirty="0"/>
            </a:br>
            <a:r>
              <a:rPr lang="en-US" dirty="0"/>
              <a:t>Faculty of / Department of / additional designations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5E4B113-E638-B640-8F48-252058659E0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578279" y="5981178"/>
            <a:ext cx="6586081" cy="5218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4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dirty="0"/>
              <a:t>Click to add date</a:t>
            </a:r>
          </a:p>
        </p:txBody>
      </p:sp>
    </p:spTree>
    <p:extLst>
      <p:ext uri="{BB962C8B-B14F-4D97-AF65-F5344CB8AC3E}">
        <p14:creationId xmlns:p14="http://schemas.microsoft.com/office/powerpoint/2010/main" val="3406884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C7980-61AB-448F-A964-D3D19C943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23510-8FCA-4F51-A46A-454EF9027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94EC6-18D6-4F95-8B8C-FC86EBB78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AA2B5-202D-49B9-A1DC-2DE0E69D0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EA765-C4CB-4AF0-BA27-AA0ADF26F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4495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E3478-DD58-4C53-8C5F-40B259358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EF65E-8EDD-40E3-8A82-B0FA3B1252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21346E-BAAE-499D-BD67-A4D8F47EA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2E363-C59C-416E-AE2E-39B12C6E9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105F8-4BBB-4261-8926-E7E8350E6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67473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DF6DC-14EB-4F41-9205-C577D8868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9F714-0ED4-4AB1-B620-07532BA7F9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FB7A1C-2798-4D9F-B1CD-25F25CFBA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85BEC5-FEBD-4555-A59B-33D3FB304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27EFA0-3602-436E-BFDB-7B9EE3564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A17FBE-7683-4604-9E04-E12BCAFCD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21840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075AC-54E2-4A75-BDBD-1956B296A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08C0F5-CF0F-4C15-9B1F-A8F4AAF127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6DD347-5F9F-4DAF-B8AB-0275406474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F7FB6E-971B-4864-8129-A6C65AEC17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F731F6-3162-4EE0-B111-627906A1BB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4B37F7-93A3-498F-B028-9BC1C3E92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17BACB-BA0C-4871-9CE1-0C7EE8FF0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5ED9E0-5207-47E3-916A-63718D12F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9246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7B5751-711E-4DCF-A7DF-456B6CDDF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CBC4D7-A77F-4E11-A5AB-04BB8EA58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A1D72C-21C7-400A-8A7C-65343A371C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3E7C7C-EFD3-48CE-B2D5-084665501F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3670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4E7C5E-F2B4-46A0-9E88-736B6FC36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7B71D4-81C0-4593-B113-B4172E116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36F34A-6BB8-4BC8-AA5F-92DE88EFE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93724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07658-F306-4A47-A755-68DCE13A4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3C4C4F-1AA0-4C87-941D-3032880490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AABE5D-1631-4371-A7B8-BA79FE393F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8010E-E4D8-43FD-9084-B0AF7F976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9CC9A3-327B-448A-A9EE-09A46BA43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066308-52BF-4A73-A64B-FEB5D5A45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25171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E0057-DD5C-4400-B646-0E305B61D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AF9F0B-4454-4AF4-BBCB-739BD0D0E7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233FF-AAF2-46FA-9E21-37BACED3D0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9A7EEC-314E-4AF7-A55D-62C06A7EB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A950B0-4421-4C84-8289-2987A217E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68A02-4372-4192-B665-9570FEFFE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72823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68573D-12CB-45A5-8A44-43077F3DE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5756B-0D36-46D1-84A0-8789693F6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A6DFF8-6771-4F4D-8D0A-422A9F22F6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DEF2E5-A993-4021-989E-86E569E253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C17884-4556-4363-81E7-3235927F39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1B9984-7521-4654-A226-A807E81EE1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5268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7" Type="http://schemas.openxmlformats.org/officeDocument/2006/relationships/image" Target="../media/image43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E932DF-6BEC-8349-9E3C-C74C19687D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578279" y="4128032"/>
            <a:ext cx="9310300" cy="1846883"/>
          </a:xfrm>
        </p:spPr>
        <p:txBody>
          <a:bodyPr/>
          <a:lstStyle/>
          <a:p>
            <a:pPr algn="r"/>
            <a:r>
              <a:rPr lang="en-US" b="1" dirty="0"/>
              <a:t>Dr. Qingrun Zhang</a:t>
            </a:r>
          </a:p>
          <a:p>
            <a:pPr algn="r"/>
            <a:r>
              <a:rPr lang="en-US" b="1" i="1" dirty="0"/>
              <a:t>Assistant Professor</a:t>
            </a:r>
          </a:p>
          <a:p>
            <a:pPr algn="r"/>
            <a:r>
              <a:rPr lang="en-US" b="1" dirty="0"/>
              <a:t>Department of Mathematics and Statistics</a:t>
            </a:r>
          </a:p>
          <a:p>
            <a:pPr algn="r"/>
            <a:r>
              <a:rPr lang="en-US" b="1" dirty="0"/>
              <a:t>University of Calgary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7742EF-2BBE-45A5-BAE9-D3FDBE8FCDD7}"/>
              </a:ext>
            </a:extLst>
          </p:cNvPr>
          <p:cNvSpPr txBox="1"/>
          <p:nvPr/>
        </p:nvSpPr>
        <p:spPr>
          <a:xfrm>
            <a:off x="965894" y="2817963"/>
            <a:ext cx="1002287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4800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Data 603 Statistical Modelling with Data</a:t>
            </a:r>
          </a:p>
          <a:p>
            <a:pPr algn="ctr"/>
            <a:r>
              <a:rPr lang="en-CA" sz="4800" b="1" dirty="0">
                <a:solidFill>
                  <a:schemeClr val="accent2">
                    <a:lumMod val="75000"/>
                  </a:schemeClr>
                </a:solidFill>
                <a:latin typeface="+mj-lt"/>
              </a:rPr>
              <a:t>(Week 2)</a:t>
            </a:r>
          </a:p>
        </p:txBody>
      </p:sp>
    </p:spTree>
    <p:extLst>
      <p:ext uri="{BB962C8B-B14F-4D97-AF65-F5344CB8AC3E}">
        <p14:creationId xmlns:p14="http://schemas.microsoft.com/office/powerpoint/2010/main" val="3682412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514" y="365125"/>
            <a:ext cx="10831286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200" b="1" dirty="0">
                <a:solidFill>
                  <a:schemeClr val="accent1"/>
                </a:solidFill>
              </a:rPr>
              <a:t>Multiple</a:t>
            </a:r>
            <a:r>
              <a:rPr lang="zh-CN" altLang="en-US" sz="3200" b="1" dirty="0">
                <a:solidFill>
                  <a:schemeClr val="accent1"/>
                </a:solidFill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</a:rPr>
              <a:t>Regression</a:t>
            </a:r>
            <a:r>
              <a:rPr lang="zh-CN" altLang="en-US" sz="3200" b="1" dirty="0">
                <a:solidFill>
                  <a:schemeClr val="accent1"/>
                </a:solidFill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</a:rPr>
              <a:t>with</a:t>
            </a:r>
            <a:r>
              <a:rPr lang="zh-CN" altLang="en-US" sz="3200" b="1" dirty="0">
                <a:solidFill>
                  <a:schemeClr val="accent1"/>
                </a:solidFill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</a:rPr>
              <a:t>Qualitative</a:t>
            </a:r>
            <a:r>
              <a:rPr lang="zh-CN" altLang="en-US" sz="3200" b="1" dirty="0">
                <a:solidFill>
                  <a:schemeClr val="accent1"/>
                </a:solidFill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</a:rPr>
              <a:t>(Dummy)</a:t>
            </a:r>
            <a:r>
              <a:rPr lang="zh-CN" altLang="en-US" sz="3200" b="1" dirty="0">
                <a:solidFill>
                  <a:schemeClr val="accent1"/>
                </a:solidFill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</a:rPr>
              <a:t>Variable</a:t>
            </a:r>
            <a:r>
              <a:rPr lang="zh-CN" altLang="en-US" sz="3200" b="1" dirty="0">
                <a:solidFill>
                  <a:schemeClr val="accent1"/>
                </a:solidFill>
              </a:rPr>
              <a:t> </a:t>
            </a:r>
            <a:r>
              <a:rPr lang="en-US" altLang="zh-CN" sz="3200" b="1" dirty="0">
                <a:solidFill>
                  <a:schemeClr val="accent1"/>
                </a:solidFill>
              </a:rPr>
              <a:t>Models</a:t>
            </a:r>
            <a:endParaRPr lang="en-CA" sz="3200" b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13E62F7E-4851-E94B-BB86-B3EBD9106D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61" y="1558233"/>
            <a:ext cx="10840277" cy="225839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3175B7-3686-F64D-9482-2BA137873F47}"/>
              </a:ext>
            </a:extLst>
          </p:cNvPr>
          <p:cNvSpPr txBox="1"/>
          <p:nvPr/>
        </p:nvSpPr>
        <p:spPr>
          <a:xfrm>
            <a:off x="675861" y="4108174"/>
            <a:ext cx="10447664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/>
              <a:t>a categorical variable with 𝑘 levels will be transformed into 𝑘−1 variables each with two levels </a:t>
            </a:r>
          </a:p>
          <a:p>
            <a:endParaRPr lang="en-US" dirty="0"/>
          </a:p>
          <a:p>
            <a:r>
              <a:rPr lang="en-US" dirty="0"/>
              <a:t>For example: Gender, we have two categories, so we have 2-1 =1 dummy variables.. For ethnicity, we have 3 categories, so we have 3-1=2 dummy variables.</a:t>
            </a:r>
          </a:p>
        </p:txBody>
      </p:sp>
    </p:spTree>
    <p:extLst>
      <p:ext uri="{BB962C8B-B14F-4D97-AF65-F5344CB8AC3E}">
        <p14:creationId xmlns:p14="http://schemas.microsoft.com/office/powerpoint/2010/main" val="3448973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b="1" dirty="0">
                <a:solidFill>
                  <a:schemeClr val="accent1"/>
                </a:solidFill>
              </a:rPr>
              <a:t>Dummy Coding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>
              <a:solidFill>
                <a:srgbClr val="FFFFFF"/>
              </a:solidFill>
            </a:endParaRP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9E00D16C-D3BA-1047-8704-811992F6F22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23271155"/>
              </p:ext>
            </p:extLst>
          </p:nvPr>
        </p:nvGraphicFramePr>
        <p:xfrm>
          <a:off x="5490029" y="1365867"/>
          <a:ext cx="5406690" cy="155452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57176">
                  <a:extLst>
                    <a:ext uri="{9D8B030D-6E8A-4147-A177-3AD203B41FA5}">
                      <a16:colId xmlns:a16="http://schemas.microsoft.com/office/drawing/2014/main" val="2009646435"/>
                    </a:ext>
                  </a:extLst>
                </a:gridCol>
                <a:gridCol w="1537398">
                  <a:extLst>
                    <a:ext uri="{9D8B030D-6E8A-4147-A177-3AD203B41FA5}">
                      <a16:colId xmlns:a16="http://schemas.microsoft.com/office/drawing/2014/main" val="3465061257"/>
                    </a:ext>
                  </a:extLst>
                </a:gridCol>
                <a:gridCol w="1512116">
                  <a:extLst>
                    <a:ext uri="{9D8B030D-6E8A-4147-A177-3AD203B41FA5}">
                      <a16:colId xmlns:a16="http://schemas.microsoft.com/office/drawing/2014/main" val="2983696235"/>
                    </a:ext>
                  </a:extLst>
                </a:gridCol>
              </a:tblGrid>
              <a:tr h="32426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ethnicity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2661405"/>
                  </a:ext>
                </a:extLst>
              </a:tr>
              <a:tr h="45724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African American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170010"/>
                  </a:ext>
                </a:extLst>
              </a:tr>
              <a:tr h="32426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Asian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533676"/>
                  </a:ext>
                </a:extLst>
              </a:tr>
              <a:tr h="32426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Caucasian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8620943"/>
                  </a:ext>
                </a:extLst>
              </a:tr>
            </a:tbl>
          </a:graphicData>
        </a:graphic>
      </p:graphicFrame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F5618266-D5D2-B249-83A3-AD9150974A0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39546150"/>
              </p:ext>
            </p:extLst>
          </p:nvPr>
        </p:nvGraphicFramePr>
        <p:xfrm>
          <a:off x="727539" y="1365867"/>
          <a:ext cx="4123732" cy="1188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1866">
                  <a:extLst>
                    <a:ext uri="{9D8B030D-6E8A-4147-A177-3AD203B41FA5}">
                      <a16:colId xmlns:a16="http://schemas.microsoft.com/office/drawing/2014/main" val="2009646435"/>
                    </a:ext>
                  </a:extLst>
                </a:gridCol>
                <a:gridCol w="2061866">
                  <a:extLst>
                    <a:ext uri="{9D8B030D-6E8A-4147-A177-3AD203B41FA5}">
                      <a16:colId xmlns:a16="http://schemas.microsoft.com/office/drawing/2014/main" val="3465061257"/>
                    </a:ext>
                  </a:extLst>
                </a:gridCol>
              </a:tblGrid>
              <a:tr h="28375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Gender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2661405"/>
                  </a:ext>
                </a:extLst>
              </a:tr>
              <a:tr h="45724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5170010"/>
                  </a:ext>
                </a:extLst>
              </a:tr>
              <a:tr h="32426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533676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01EB8BF7-FA23-884A-8C63-DE652102BC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72" y="2769399"/>
            <a:ext cx="5274557" cy="376951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5581001-B45A-A544-9ACC-00677F25C904}"/>
                  </a:ext>
                </a:extLst>
              </p:cNvPr>
              <p:cNvSpPr txBox="1"/>
              <p:nvPr/>
            </p:nvSpPr>
            <p:spPr>
              <a:xfrm>
                <a:off x="5637125" y="2853732"/>
                <a:ext cx="200696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a:fld id="{825F15A7-03F4-43D7-82C5-3E23DA2F108C}" type="mathplaceholder">
                        <a:rPr lang="en-US" i="1" smtClean="0">
                          <a:latin typeface="Cambria Math" panose="02040503050406030204" pitchFamily="18" charset="0"/>
                        </a:rPr>
                        <a:t>Type equation here.</a:t>
                      </a:fl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A5581001-B45A-A544-9ACC-00677F25C9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7125" y="2853732"/>
                <a:ext cx="2006960" cy="276999"/>
              </a:xfrm>
              <a:prstGeom prst="rect">
                <a:avLst/>
              </a:prstGeom>
              <a:blipFill>
                <a:blip r:embed="rId4"/>
                <a:stretch>
                  <a:fillRect l="-3797" t="-4348" r="-2532"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382A82F3-8ED0-7C49-97AC-31F70538C7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584" y="3795255"/>
            <a:ext cx="6012135" cy="1419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5358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5724A03-9FFE-4DC2-BD58-6506F741B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82E5F89D-6938-F042-B511-75ED8A1A69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18" y="50240"/>
            <a:ext cx="9909102" cy="672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244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18BC4CE7-7BC9-4B47-A913-3B81ECBB06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064" y="136525"/>
            <a:ext cx="9816639" cy="6584949"/>
          </a:xfrm>
        </p:spPr>
      </p:pic>
    </p:spTree>
    <p:extLst>
      <p:ext uri="{BB962C8B-B14F-4D97-AF65-F5344CB8AC3E}">
        <p14:creationId xmlns:p14="http://schemas.microsoft.com/office/powerpoint/2010/main" val="2363081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b="1" dirty="0">
                <a:solidFill>
                  <a:schemeClr val="accent1"/>
                </a:solidFill>
              </a:rPr>
              <a:t>Understand the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8" name="Content Placeholder 7" descr="Text&#10;&#10;Description automatically generated">
            <a:extLst>
              <a:ext uri="{FF2B5EF4-FFF2-40B4-BE49-F238E27FC236}">
                <a16:creationId xmlns:a16="http://schemas.microsoft.com/office/drawing/2014/main" id="{3500D931-809C-894C-8218-3247DB8A0F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7709" y="2648744"/>
            <a:ext cx="68834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307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798" y="404811"/>
            <a:ext cx="10515600" cy="1325563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</a:rPr>
              <a:t>Interpreting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coefficients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of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predictor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variable</a:t>
            </a: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D2837001-8D70-324D-9EC2-98CE93C6C6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150" y="2027667"/>
            <a:ext cx="11130686" cy="330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323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435" y="2766218"/>
            <a:ext cx="10515600" cy="1325563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</a:rPr>
              <a:t>In-class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Practice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Problem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#6</a:t>
            </a: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6446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EF54B-6453-8A4F-A636-B83C07312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solidFill>
                  <a:srgbClr val="0070C0"/>
                </a:solidFill>
              </a:rPr>
              <a:t>Dummy Coding with three levels 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35FAF5-2DA3-1F4C-87F8-18581D997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17</a:t>
            </a:fld>
            <a:endParaRPr lang="en-CA"/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D6597333-E780-634F-8360-B84CD5674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1543" y="1594269"/>
            <a:ext cx="7748091" cy="2501690"/>
          </a:xfrm>
          <a:prstGeom prst="rect">
            <a:avLst/>
          </a:prstGeom>
        </p:spPr>
      </p:pic>
      <p:pic>
        <p:nvPicPr>
          <p:cNvPr id="8" name="Picture 7" descr="A picture containing table&#10;&#10;Description automatically generated">
            <a:extLst>
              <a:ext uri="{FF2B5EF4-FFF2-40B4-BE49-F238E27FC236}">
                <a16:creationId xmlns:a16="http://schemas.microsoft.com/office/drawing/2014/main" id="{74E16244-D050-DE41-9DC3-565FCD4BE6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8223" y="4095958"/>
            <a:ext cx="7911369" cy="2260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599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18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11F5F5F5-29D4-454F-A574-F978CBE3B6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985" y="971273"/>
            <a:ext cx="10360980" cy="461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9449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20AEC5-F454-FD41-9F5A-B738EA0E0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1B9984-7521-4654-A226-A807E81EE154}" type="slidenum">
              <a:rPr lang="en-CA" smtClean="0"/>
              <a:t>19</a:t>
            </a:fld>
            <a:endParaRPr lang="en-CA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8DC5739-D4C3-9D47-93C9-CE7DBD51558E}"/>
              </a:ext>
            </a:extLst>
          </p:cNvPr>
          <p:cNvGrpSpPr/>
          <p:nvPr/>
        </p:nvGrpSpPr>
        <p:grpSpPr>
          <a:xfrm>
            <a:off x="969893" y="273878"/>
            <a:ext cx="10490200" cy="6320517"/>
            <a:chOff x="969893" y="273878"/>
            <a:chExt cx="10490200" cy="6320517"/>
          </a:xfrm>
        </p:grpSpPr>
        <p:pic>
          <p:nvPicPr>
            <p:cNvPr id="6" name="Picture 5" descr="Text, table&#10;&#10;Description automatically generated with medium confidence">
              <a:extLst>
                <a:ext uri="{FF2B5EF4-FFF2-40B4-BE49-F238E27FC236}">
                  <a16:creationId xmlns:a16="http://schemas.microsoft.com/office/drawing/2014/main" id="{B23B651D-BBE7-D349-9001-AD75C04D4B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9649" y="273878"/>
              <a:ext cx="10397435" cy="3258691"/>
            </a:xfrm>
            <a:prstGeom prst="rect">
              <a:avLst/>
            </a:prstGeom>
          </p:spPr>
        </p:pic>
        <p:pic>
          <p:nvPicPr>
            <p:cNvPr id="8" name="Picture 7" descr="Text, letter&#10;&#10;Description automatically generated">
              <a:extLst>
                <a:ext uri="{FF2B5EF4-FFF2-40B4-BE49-F238E27FC236}">
                  <a16:creationId xmlns:a16="http://schemas.microsoft.com/office/drawing/2014/main" id="{DB395074-6B0B-F141-9EAC-D68E0DEBD96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9893" y="3495595"/>
              <a:ext cx="10490200" cy="309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21027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77742EF-2BBE-45A5-BAE9-D3FDBE8FCDD7}"/>
              </a:ext>
            </a:extLst>
          </p:cNvPr>
          <p:cNvSpPr txBox="1"/>
          <p:nvPr/>
        </p:nvSpPr>
        <p:spPr>
          <a:xfrm>
            <a:off x="1943182" y="2817963"/>
            <a:ext cx="8068299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sz="4800" dirty="0">
                <a:solidFill>
                  <a:srgbClr val="0070C0"/>
                </a:solidFill>
              </a:rPr>
              <a:t>MULTIPLE LINEAR REGRESSION</a:t>
            </a:r>
          </a:p>
          <a:p>
            <a:pPr algn="ctr"/>
            <a:endParaRPr lang="en-CA" dirty="0">
              <a:solidFill>
                <a:srgbClr val="0070C0"/>
              </a:solidFill>
            </a:endParaRPr>
          </a:p>
          <a:p>
            <a:r>
              <a:rPr lang="en-CA" sz="2800" dirty="0"/>
              <a:t> </a:t>
            </a:r>
            <a:r>
              <a:rPr lang="en-CA" sz="2800" dirty="0">
                <a:solidFill>
                  <a:srgbClr val="0070C0"/>
                </a:solidFill>
              </a:rPr>
              <a:t>PART II: MODEL BUILDING IN MULTIPLE REGRESSION  </a:t>
            </a:r>
          </a:p>
        </p:txBody>
      </p:sp>
    </p:spTree>
    <p:extLst>
      <p:ext uri="{BB962C8B-B14F-4D97-AF65-F5344CB8AC3E}">
        <p14:creationId xmlns:p14="http://schemas.microsoft.com/office/powerpoint/2010/main" val="27302836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20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55099EA-5E19-1846-A396-F90E2C64AA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43" y="159901"/>
            <a:ext cx="9523396" cy="6561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6415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21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7120498A-6571-C349-A54E-B053DB6F45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61805"/>
            <a:ext cx="12192000" cy="35371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46E3138-580A-134A-9880-6BA1C888F5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012" y="4934165"/>
            <a:ext cx="11671300" cy="114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29085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b="1" dirty="0">
                <a:solidFill>
                  <a:schemeClr val="accent1"/>
                </a:solidFill>
              </a:rPr>
              <a:t>Explain the model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22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5724A03-9FFE-4DC2-BD58-6506F741B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6" name="Picture 5" descr="Text&#10;&#10;Description automatically generated with medium confidence">
            <a:extLst>
              <a:ext uri="{FF2B5EF4-FFF2-40B4-BE49-F238E27FC236}">
                <a16:creationId xmlns:a16="http://schemas.microsoft.com/office/drawing/2014/main" id="{E6572581-49D8-1846-B6B6-60BE03675A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6910"/>
            <a:ext cx="12192000" cy="4829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6775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435" y="2766218"/>
            <a:ext cx="10515600" cy="1325563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</a:rPr>
              <a:t>In-class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Practice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Problem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#7</a:t>
            </a: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98919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2B760C-623B-4A34-B75F-C7B844D9F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4FF858-DDD9-4A60-B887-8DDF47931AD2}"/>
              </a:ext>
            </a:extLst>
          </p:cNvPr>
          <p:cNvSpPr txBox="1"/>
          <p:nvPr/>
        </p:nvSpPr>
        <p:spPr>
          <a:xfrm>
            <a:off x="202655" y="310159"/>
            <a:ext cx="898613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Interaction Effect in Multiple Regression with both Quantitative and Qualitative (Dummy) Variable models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8703EA-4CDA-1BE8-8E73-C916C3B63C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3" y="1485026"/>
            <a:ext cx="8986137" cy="4661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692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2B760C-623B-4A34-B75F-C7B844D9F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4FF858-DDD9-4A60-B887-8DDF47931AD2}"/>
              </a:ext>
            </a:extLst>
          </p:cNvPr>
          <p:cNvSpPr txBox="1"/>
          <p:nvPr/>
        </p:nvSpPr>
        <p:spPr>
          <a:xfrm>
            <a:off x="495643" y="310159"/>
            <a:ext cx="869314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Interaction Effect in Multiple Regression with both Quantitative and Qualitative (Dummy) Variable models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BF029AF-6D8A-86C9-2786-592B3D87DF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643" y="1732169"/>
            <a:ext cx="7277100" cy="489400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9ACABA-3C57-886E-030E-E47529AFD4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7000" y="1588499"/>
            <a:ext cx="4445000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8915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2B760C-623B-4A34-B75F-C7B844D9F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4FF858-DDD9-4A60-B887-8DDF47931AD2}"/>
              </a:ext>
            </a:extLst>
          </p:cNvPr>
          <p:cNvSpPr txBox="1"/>
          <p:nvPr/>
        </p:nvSpPr>
        <p:spPr>
          <a:xfrm>
            <a:off x="495643" y="310159"/>
            <a:ext cx="869314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Interaction Effect in Multiple Regression with both Quantitative and Qualitative (Dummy) Variable models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616F49-3657-F54A-BED6-2DFDA42FDD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642" y="1390367"/>
            <a:ext cx="9375751" cy="48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2665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2B760C-623B-4A34-B75F-C7B844D9F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4FF858-DDD9-4A60-B887-8DDF47931AD2}"/>
              </a:ext>
            </a:extLst>
          </p:cNvPr>
          <p:cNvSpPr txBox="1"/>
          <p:nvPr/>
        </p:nvSpPr>
        <p:spPr>
          <a:xfrm>
            <a:off x="495643" y="310159"/>
            <a:ext cx="8693149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+mj-lt"/>
              </a:rPr>
              <a:t>Interaction Effect in Multiple Regression with both Quantitative and Qualitative (Dummy) Variable models </a:t>
            </a:r>
            <a:r>
              <a:rPr lang="en-US" b="1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5C184E-0AF0-FA2C-EC2B-B477C2488B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076" y="1605642"/>
            <a:ext cx="7138040" cy="39232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FAFD4D-358A-7158-71C6-919F712732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476" y="1441758"/>
            <a:ext cx="3696143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9637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435" y="2766218"/>
            <a:ext cx="10515600" cy="1325563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</a:rPr>
              <a:t>In-class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Practice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Problem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#8</a:t>
            </a: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28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83584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0A3529C-84D2-41A9-9B9E-67036C20A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5DE3BA-9E4F-4F63-8C8A-D1AEE805FD2E}"/>
              </a:ext>
            </a:extLst>
          </p:cNvPr>
          <p:cNvSpPr txBox="1"/>
          <p:nvPr/>
        </p:nvSpPr>
        <p:spPr>
          <a:xfrm>
            <a:off x="1990725" y="412061"/>
            <a:ext cx="748665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  <a:latin typeface="+mj-lt"/>
              </a:rPr>
              <a:t>A Quadratic (Second Order) Model with Quantitative predictors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	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30893202-AB10-D54C-9420-57DCA1E0C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739792"/>
            <a:ext cx="9144000" cy="148624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304E0A3-AF9C-5149-B8B6-2038BE286D19}"/>
                  </a:ext>
                </a:extLst>
              </p:cNvPr>
              <p:cNvSpPr/>
              <p:nvPr/>
            </p:nvSpPr>
            <p:spPr>
              <a:xfrm>
                <a:off x="4027312" y="3345810"/>
                <a:ext cx="3666068" cy="46596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400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CA" sz="24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CA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CA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CA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CA" sz="2400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CA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Sup>
                        <m:sSubSupPr>
                          <m:ctrlPr>
                            <a:rPr lang="en-CA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CA" sz="24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304E0A3-AF9C-5149-B8B6-2038BE286D1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27312" y="3345810"/>
                <a:ext cx="3666068" cy="465961"/>
              </a:xfrm>
              <a:prstGeom prst="rect">
                <a:avLst/>
              </a:prstGeom>
              <a:blipFill>
                <a:blip r:embed="rId3"/>
                <a:stretch>
                  <a:fillRect b="-189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43684BA-DCF8-DA4A-A610-9817BE7FA5FC}"/>
                  </a:ext>
                </a:extLst>
              </p:cNvPr>
              <p:cNvSpPr txBox="1"/>
              <p:nvPr/>
            </p:nvSpPr>
            <p:spPr>
              <a:xfrm>
                <a:off x="4238352" y="4135770"/>
                <a:ext cx="2991396" cy="38888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CA" sz="2400" i="1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CA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CA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CA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acc>
                      <m:r>
                        <a:rPr lang="en-CA" sz="2400" i="1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̂"/>
                          <m:ctrlPr>
                            <a:rPr lang="en-CA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CA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CA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acc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CA" sz="2400" i="1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̂"/>
                          <m:ctrlPr>
                            <a:rPr lang="en-CA" sz="24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CA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CA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acc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CA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43684BA-DCF8-DA4A-A610-9817BE7FA5F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8352" y="4135770"/>
                <a:ext cx="2991396" cy="388889"/>
              </a:xfrm>
              <a:prstGeom prst="rect">
                <a:avLst/>
              </a:prstGeom>
              <a:blipFill>
                <a:blip r:embed="rId4"/>
                <a:stretch>
                  <a:fillRect l="-1688" t="-21875" r="-422" b="-281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CC06CE38-47D1-2D4C-8570-A87468B8621F}"/>
              </a:ext>
            </a:extLst>
          </p:cNvPr>
          <p:cNvSpPr txBox="1"/>
          <p:nvPr/>
        </p:nvSpPr>
        <p:spPr>
          <a:xfrm>
            <a:off x="2627587" y="4848658"/>
            <a:ext cx="5160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to interpret the regression coefficients?</a:t>
            </a:r>
          </a:p>
          <a:p>
            <a:r>
              <a:rPr lang="en-US" dirty="0"/>
              <a:t>How to let R know we are putting higher order term?</a:t>
            </a:r>
          </a:p>
        </p:txBody>
      </p:sp>
    </p:spTree>
    <p:extLst>
      <p:ext uri="{BB962C8B-B14F-4D97-AF65-F5344CB8AC3E}">
        <p14:creationId xmlns:p14="http://schemas.microsoft.com/office/powerpoint/2010/main" val="3135740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A4CD350-262E-4A7C-9130-FE57E6227C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040" y="363537"/>
            <a:ext cx="10515600" cy="1325563"/>
          </a:xfrm>
        </p:spPr>
        <p:txBody>
          <a:bodyPr>
            <a:normAutofit fontScale="90000"/>
          </a:bodyPr>
          <a:lstStyle/>
          <a:p>
            <a:br>
              <a:rPr lang="en-CA" dirty="0"/>
            </a:br>
            <a:br>
              <a:rPr lang="en-CA" dirty="0"/>
            </a:br>
            <a:br>
              <a:rPr lang="en-CA" dirty="0"/>
            </a:br>
            <a:r>
              <a:rPr lang="en-CA" sz="4000" dirty="0">
                <a:solidFill>
                  <a:srgbClr val="0070C0"/>
                </a:solidFill>
              </a:rPr>
              <a:t>An Interaction Model with Quantitative Predictors </a:t>
            </a:r>
            <a:br>
              <a:rPr lang="en-CA" dirty="0"/>
            </a:br>
            <a:br>
              <a:rPr lang="en-CA" dirty="0"/>
            </a:br>
            <a:r>
              <a:rPr lang="en-CA" dirty="0"/>
              <a:t> </a:t>
            </a:r>
            <a:br>
              <a:rPr lang="en-CA" dirty="0"/>
            </a:b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032900-9983-423F-9D63-A2E52828F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Standard linear regression model </a:t>
            </a:r>
          </a:p>
          <a:p>
            <a:pPr marL="0" indent="0">
              <a:buNone/>
            </a:pPr>
            <a:br>
              <a:rPr lang="en-CA" dirty="0"/>
            </a:br>
            <a:endParaRPr lang="en-CA" dirty="0"/>
          </a:p>
          <a:p>
            <a:endParaRPr lang="en-CA" dirty="0"/>
          </a:p>
          <a:p>
            <a:r>
              <a:rPr lang="en-CA" dirty="0"/>
              <a:t> </a:t>
            </a:r>
            <a:r>
              <a:rPr lang="en-US" altLang="zh-CN" dirty="0"/>
              <a:t>Regression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interaction</a:t>
            </a:r>
            <a:r>
              <a:rPr lang="zh-CN" altLang="en-US" dirty="0"/>
              <a:t> </a:t>
            </a:r>
            <a:r>
              <a:rPr lang="en-US" altLang="zh-CN" dirty="0"/>
              <a:t>term</a:t>
            </a:r>
            <a:endParaRPr lang="en-CA" dirty="0"/>
          </a:p>
          <a:p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7" name="Picture 6" descr="A picture containing text, clock&#10;&#10;Description automatically generated">
            <a:extLst>
              <a:ext uri="{FF2B5EF4-FFF2-40B4-BE49-F238E27FC236}">
                <a16:creationId xmlns:a16="http://schemas.microsoft.com/office/drawing/2014/main" id="{765C3ACF-4A1D-A94E-9444-D2B2062203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700" y="2592744"/>
            <a:ext cx="3822700" cy="55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4F052D-33DF-DD43-AAFE-6E1CF5FFBC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4453" y="4265256"/>
            <a:ext cx="5080000" cy="58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749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DC6A7F-CF93-47A6-8265-3BA2213F7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0D4751-21C2-4402-B6F7-A4144014E769}"/>
              </a:ext>
            </a:extLst>
          </p:cNvPr>
          <p:cNvSpPr txBox="1"/>
          <p:nvPr/>
        </p:nvSpPr>
        <p:spPr>
          <a:xfrm>
            <a:off x="2024063" y="448747"/>
            <a:ext cx="72199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800" b="1" dirty="0">
                <a:solidFill>
                  <a:srgbClr val="4F81BD"/>
                </a:solidFill>
                <a:latin typeface="+mj-lt"/>
                <a:ea typeface="Times New Roman" panose="02020603050405020304" pitchFamily="18" charset="0"/>
                <a:cs typeface="Angsana New" panose="02020603050405020304" pitchFamily="18" charset="-34"/>
              </a:rPr>
              <a:t>Interpretation of the regression coefficients</a:t>
            </a:r>
            <a:endParaRPr lang="en-CA" sz="2800" b="1" dirty="0">
              <a:solidFill>
                <a:srgbClr val="4F81BD"/>
              </a:solidFill>
              <a:latin typeface="+mj-lt"/>
              <a:ea typeface="Times New Roman" panose="02020603050405020304" pitchFamily="18" charset="0"/>
              <a:cs typeface="Angsana New" panose="02020603050405020304" pitchFamily="18" charset="-34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2798F75-E9D2-42EE-B51F-303B5C631D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7315" y="1111917"/>
            <a:ext cx="3923742" cy="2480243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E14C566-AAC5-DD45-AB35-BE863D4732F3}"/>
                  </a:ext>
                </a:extLst>
              </p:cNvPr>
              <p:cNvSpPr txBox="1"/>
              <p:nvPr/>
            </p:nvSpPr>
            <p:spPr>
              <a:xfrm>
                <a:off x="6104498" y="1513490"/>
                <a:ext cx="2803588" cy="37253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i="1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CA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Sup>
                        <m:sSubSup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CA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∈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2E14C566-AAC5-DD45-AB35-BE863D4732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04498" y="1513490"/>
                <a:ext cx="2803588" cy="372538"/>
              </a:xfrm>
              <a:prstGeom prst="rect">
                <a:avLst/>
              </a:prstGeom>
              <a:blipFill>
                <a:blip r:embed="rId3"/>
                <a:stretch>
                  <a:fillRect b="-1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DD7B955-91AE-794A-B601-0ECD551FA1EA}"/>
                  </a:ext>
                </a:extLst>
              </p:cNvPr>
              <p:cNvSpPr txBox="1"/>
              <p:nvPr/>
            </p:nvSpPr>
            <p:spPr>
              <a:xfrm>
                <a:off x="6142584" y="2305354"/>
                <a:ext cx="2250231" cy="29161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</m:acc>
                      <m:r>
                        <a:rPr lang="en-CA" i="1">
                          <a:latin typeface="Cambria Math" panose="02040503050406030204" pitchFamily="18" charset="0"/>
                        </a:rPr>
                        <m:t>=</m:t>
                      </m:r>
                      <m:acc>
                        <m:accPr>
                          <m:chr m:val="̂"/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</m:e>
                      </m:acc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̂"/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</m:e>
                      </m:acc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acc>
                        <m:accPr>
                          <m:chr m:val="̂"/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CA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CA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b>
                              <m:r>
                                <a:rPr lang="en-CA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e>
                      </m:acc>
                      <m:sSubSup>
                        <m:sSub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DD7B955-91AE-794A-B601-0ECD551FA1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2584" y="2305354"/>
                <a:ext cx="2250231" cy="291618"/>
              </a:xfrm>
              <a:prstGeom prst="rect">
                <a:avLst/>
              </a:prstGeom>
              <a:blipFill>
                <a:blip r:embed="rId4"/>
                <a:stretch>
                  <a:fillRect l="-1685" t="-20833" r="-562" b="-333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0800752-D955-4545-87C2-390CD7C132C1}"/>
                  </a:ext>
                </a:extLst>
              </p:cNvPr>
              <p:cNvSpPr txBox="1"/>
              <p:nvPr/>
            </p:nvSpPr>
            <p:spPr>
              <a:xfrm>
                <a:off x="5972406" y="3271769"/>
                <a:ext cx="1956936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𝑌</m:t>
                          </m:r>
                        </m:e>
                        <m:sup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CA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r>
                        <a:rPr lang="en-CA" i="1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  <m:sSub>
                        <m:sSubPr>
                          <m:ctrlPr>
                            <a:rPr lang="en-CA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b>
                          <m:r>
                            <a:rPr lang="en-CA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0800752-D955-4545-87C2-390CD7C132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72406" y="3271769"/>
                <a:ext cx="1956936" cy="276999"/>
              </a:xfrm>
              <a:prstGeom prst="rect">
                <a:avLst/>
              </a:prstGeom>
              <a:blipFill>
                <a:blip r:embed="rId5"/>
                <a:stretch>
                  <a:fillRect b="-347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Picture 9">
            <a:extLst>
              <a:ext uri="{FF2B5EF4-FFF2-40B4-BE49-F238E27FC236}">
                <a16:creationId xmlns:a16="http://schemas.microsoft.com/office/drawing/2014/main" id="{941E78D8-237E-C246-A8FC-13C8508BB3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5229" y="5378762"/>
            <a:ext cx="8423960" cy="83702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E25DDFC-2128-5C4D-B591-8BF62D27F42A}"/>
              </a:ext>
            </a:extLst>
          </p:cNvPr>
          <p:cNvSpPr txBox="1"/>
          <p:nvPr/>
        </p:nvSpPr>
        <p:spPr>
          <a:xfrm>
            <a:off x="6142584" y="2758569"/>
            <a:ext cx="29941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Differentiate with respect to </a:t>
            </a:r>
            <a:r>
              <a:rPr lang="en-CA" b="1" dirty="0"/>
              <a:t>x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FE15127-05AF-E843-AE35-9ABAFD35C244}"/>
                  </a:ext>
                </a:extLst>
              </p:cNvPr>
              <p:cNvSpPr txBox="1"/>
              <p:nvPr/>
            </p:nvSpPr>
            <p:spPr>
              <a:xfrm>
                <a:off x="2024064" y="4185830"/>
                <a:ext cx="8155126" cy="12295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acc>
                    <m:r>
                      <a:rPr lang="en-CA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CA" dirty="0"/>
                  <a:t> gives the rate of change when </a:t>
                </a:r>
                <a:r>
                  <a:rPr lang="en-CA" b="1" dirty="0"/>
                  <a:t>x</a:t>
                </a:r>
                <a:r>
                  <a:rPr lang="en-CA" dirty="0"/>
                  <a:t> is equal to zero. The coefficient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acc>
                  </m:oMath>
                </a14:m>
                <a:r>
                  <a:rPr lang="en-CA" dirty="0"/>
                  <a:t> tells both the direction and steepness of the curvature</a:t>
                </a:r>
              </a:p>
              <a:p>
                <a:r>
                  <a:rPr lang="en-CA" dirty="0"/>
                  <a:t>The intercept,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CA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en-CA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CA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CA" i="1">
                                <a:latin typeface="Cambria Math" panose="02040503050406030204" pitchFamily="18" charset="0"/>
                              </a:rPr>
                              <m:t>0</m:t>
                            </m:r>
                          </m:sub>
                        </m:sSub>
                      </m:e>
                    </m:acc>
                  </m:oMath>
                </a14:m>
                <a:r>
                  <a:rPr lang="en-CA" dirty="0"/>
                  <a:t>, represents the estimated value of y when x = 0. </a:t>
                </a:r>
              </a:p>
              <a:p>
                <a:r>
                  <a:rPr lang="en-CA" dirty="0"/>
                  <a:t>Use function I() to let R know that we are using higher order term</a:t>
                </a:r>
                <a:endParaRPr lang="en-US" dirty="0"/>
              </a:p>
            </p:txBody>
          </p:sp>
        </mc:Choice>
        <mc:Fallback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0FE15127-05AF-E843-AE35-9ABAFD35C2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24064" y="4185830"/>
                <a:ext cx="8155126" cy="1229567"/>
              </a:xfrm>
              <a:prstGeom prst="rect">
                <a:avLst/>
              </a:prstGeom>
              <a:blipFill>
                <a:blip r:embed="rId7"/>
                <a:stretch>
                  <a:fillRect l="-622" t="-2041" b="-7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7732E3BB-00BD-1D41-AB17-AB0558B4CEDD}"/>
              </a:ext>
            </a:extLst>
          </p:cNvPr>
          <p:cNvSpPr txBox="1"/>
          <p:nvPr/>
        </p:nvSpPr>
        <p:spPr>
          <a:xfrm>
            <a:off x="1837316" y="6337738"/>
            <a:ext cx="2434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ABC convex, concave up</a:t>
            </a:r>
          </a:p>
        </p:txBody>
      </p:sp>
    </p:spTree>
    <p:extLst>
      <p:ext uri="{BB962C8B-B14F-4D97-AF65-F5344CB8AC3E}">
        <p14:creationId xmlns:p14="http://schemas.microsoft.com/office/powerpoint/2010/main" val="16506694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DC6A7F-CF93-47A6-8265-3BA2213F7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0D4751-21C2-4402-B6F7-A4144014E769}"/>
              </a:ext>
            </a:extLst>
          </p:cNvPr>
          <p:cNvSpPr txBox="1"/>
          <p:nvPr/>
        </p:nvSpPr>
        <p:spPr>
          <a:xfrm>
            <a:off x="2024063" y="448747"/>
            <a:ext cx="72199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800" b="1" dirty="0">
                <a:solidFill>
                  <a:srgbClr val="4F81BD"/>
                </a:solidFill>
                <a:latin typeface="+mj-lt"/>
                <a:ea typeface="Times New Roman" panose="02020603050405020304" pitchFamily="18" charset="0"/>
                <a:cs typeface="Angsana New" panose="02020603050405020304" pitchFamily="18" charset="-34"/>
              </a:rPr>
              <a:t>Example: obviously nonlinear  </a:t>
            </a:r>
            <a:endParaRPr lang="en-CA" sz="2800" b="1" dirty="0">
              <a:solidFill>
                <a:srgbClr val="4F81BD"/>
              </a:solidFill>
              <a:latin typeface="+mj-lt"/>
              <a:ea typeface="Times New Roman" panose="02020603050405020304" pitchFamily="18" charset="0"/>
              <a:cs typeface="Angsana New" panose="02020603050405020304" pitchFamily="18" charset="-34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2DAB84F-018E-785A-104E-0E2080A38D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337" y="1501439"/>
            <a:ext cx="7772400" cy="10847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DF0A1EE-88B8-66CF-ED39-2F7AC8A254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9384" y="2761095"/>
            <a:ext cx="5336611" cy="3960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4848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DC6A7F-CF93-47A6-8265-3BA2213F7C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35FCF4-C3EF-BD43-82E0-05BC237DAD2A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0D4751-21C2-4402-B6F7-A4144014E769}"/>
              </a:ext>
            </a:extLst>
          </p:cNvPr>
          <p:cNvSpPr txBox="1"/>
          <p:nvPr/>
        </p:nvSpPr>
        <p:spPr>
          <a:xfrm>
            <a:off x="1190847" y="448747"/>
            <a:ext cx="805316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800" b="1" dirty="0">
                <a:solidFill>
                  <a:srgbClr val="4F81BD"/>
                </a:solidFill>
                <a:latin typeface="+mj-lt"/>
                <a:ea typeface="Times New Roman" panose="02020603050405020304" pitchFamily="18" charset="0"/>
                <a:cs typeface="Angsana New" panose="02020603050405020304" pitchFamily="18" charset="-34"/>
              </a:rPr>
              <a:t>Higher-order models </a:t>
            </a:r>
            <a:endParaRPr lang="en-CA" sz="2800" b="1" dirty="0">
              <a:solidFill>
                <a:srgbClr val="4F81BD"/>
              </a:solidFill>
              <a:latin typeface="+mj-lt"/>
              <a:ea typeface="Times New Roman" panose="02020603050405020304" pitchFamily="18" charset="0"/>
              <a:cs typeface="Angsana New" panose="02020603050405020304" pitchFamily="18" charset="-34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85134A-5910-015E-C450-BEC493A70B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20" y="1807551"/>
            <a:ext cx="7480300" cy="622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38C86C-D7BA-43B2-CEEB-62A695F8C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20" y="5084942"/>
            <a:ext cx="7772400" cy="43525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4380977-388F-2D2F-4ADE-D9B3DD618D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520" y="3559760"/>
            <a:ext cx="7772400" cy="5024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4D94E2-773D-4DD8-4CCE-69DFB476586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3894" y="1773058"/>
            <a:ext cx="5336611" cy="3960149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DB2399C8-A271-9549-14EA-76D656C2C8FB}"/>
              </a:ext>
            </a:extLst>
          </p:cNvPr>
          <p:cNvSpPr/>
          <p:nvPr/>
        </p:nvSpPr>
        <p:spPr>
          <a:xfrm>
            <a:off x="484520" y="3316637"/>
            <a:ext cx="6829374" cy="1332855"/>
          </a:xfrm>
          <a:prstGeom prst="ellipse">
            <a:avLst/>
          </a:prstGeom>
          <a:solidFill>
            <a:schemeClr val="accent1">
              <a:alpha val="12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4307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435" y="2766218"/>
            <a:ext cx="10515600" cy="1325563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</a:rPr>
              <a:t>In-class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Practice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Problem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#9</a:t>
            </a: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466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b="1" dirty="0">
                <a:solidFill>
                  <a:schemeClr val="accent1"/>
                </a:solidFill>
              </a:rPr>
              <a:t>An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CA" altLang="zh-CN" b="1" dirty="0">
                <a:solidFill>
                  <a:schemeClr val="accent1"/>
                </a:solidFill>
              </a:rPr>
              <a:t>example</a:t>
            </a: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A picture containing light, antenna, day&#10;&#10;Description automatically generated">
            <a:extLst>
              <a:ext uri="{FF2B5EF4-FFF2-40B4-BE49-F238E27FC236}">
                <a16:creationId xmlns:a16="http://schemas.microsoft.com/office/drawing/2014/main" id="{3497A6BD-0681-4C4B-B972-5D12B0F7DC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34" y="1683098"/>
            <a:ext cx="6642100" cy="4483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C57376-8691-CE4B-997B-7E97753576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0159" y="2168071"/>
            <a:ext cx="4000500" cy="431800"/>
          </a:xfrm>
          <a:prstGeom prst="rect">
            <a:avLst/>
          </a:prstGeom>
        </p:spPr>
      </p:pic>
      <p:pic>
        <p:nvPicPr>
          <p:cNvPr id="11" name="Picture 10" descr="Text, letter&#10;&#10;Description automatically generated">
            <a:extLst>
              <a:ext uri="{FF2B5EF4-FFF2-40B4-BE49-F238E27FC236}">
                <a16:creationId xmlns:a16="http://schemas.microsoft.com/office/drawing/2014/main" id="{17030B1A-FB54-4547-AB9D-ADCCD04F0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487" y="3000183"/>
            <a:ext cx="6527513" cy="295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479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0" y="1282"/>
            <a:ext cx="12191980" cy="68567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CA" dirty="0">
                <a:solidFill>
                  <a:srgbClr val="0070C0"/>
                </a:solidFill>
              </a:rPr>
              <a:t>Testing for Interaction in Multiple Regression </a:t>
            </a:r>
            <a:endParaRPr lang="en-CA" b="1" dirty="0">
              <a:solidFill>
                <a:srgbClr val="0070C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5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2E7FA67A-5D4A-A545-8A3A-ED4D194D0D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296" y="1734676"/>
            <a:ext cx="8748904" cy="3035043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8598E0E3-C418-44C5-59A1-AE4C11CE1738}"/>
              </a:ext>
            </a:extLst>
          </p:cNvPr>
          <p:cNvSpPr/>
          <p:nvPr/>
        </p:nvSpPr>
        <p:spPr>
          <a:xfrm>
            <a:off x="3104940" y="3671443"/>
            <a:ext cx="683288" cy="401934"/>
          </a:xfrm>
          <a:prstGeom prst="ellipse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5335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6</a:t>
            </a:fld>
            <a:endParaRPr lang="en-US">
              <a:solidFill>
                <a:srgbClr val="FFFFFF"/>
              </a:solidFill>
            </a:endParaRP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EB4E2EC6-E2CE-D54D-87C1-CCD65E9A2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83" y="0"/>
            <a:ext cx="7057508" cy="555893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DA740A0-FFC6-C00A-558F-91C7C77B3D15}"/>
              </a:ext>
            </a:extLst>
          </p:cNvPr>
          <p:cNvSpPr txBox="1"/>
          <p:nvPr/>
        </p:nvSpPr>
        <p:spPr>
          <a:xfrm>
            <a:off x="8706678" y="2650435"/>
            <a:ext cx="13059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Try</a:t>
            </a:r>
            <a:r>
              <a:rPr lang="zh-CN" altLang="en-US" dirty="0"/>
              <a:t> </a:t>
            </a:r>
            <a:r>
              <a:rPr lang="en-US" altLang="zh-CN" dirty="0"/>
              <a:t>ANOVA?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39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CN" sz="4000" b="1" dirty="0">
                <a:solidFill>
                  <a:schemeClr val="accent1"/>
                </a:solidFill>
              </a:rPr>
              <a:t>Interpreting</a:t>
            </a:r>
            <a:r>
              <a:rPr lang="zh-CN" altLang="en-US" sz="4000" b="1" dirty="0">
                <a:solidFill>
                  <a:schemeClr val="accent1"/>
                </a:solidFill>
              </a:rPr>
              <a:t> </a:t>
            </a:r>
            <a:r>
              <a:rPr lang="en-US" altLang="zh-CN" sz="4000" b="1" dirty="0">
                <a:solidFill>
                  <a:schemeClr val="accent1"/>
                </a:solidFill>
              </a:rPr>
              <a:t>Coefficients</a:t>
            </a:r>
            <a:r>
              <a:rPr lang="zh-CN" altLang="en-US" sz="4000" b="1" dirty="0">
                <a:solidFill>
                  <a:schemeClr val="accent1"/>
                </a:solidFill>
              </a:rPr>
              <a:t> </a:t>
            </a:r>
            <a:r>
              <a:rPr lang="en-US" altLang="zh-CN" sz="4000" b="1" dirty="0">
                <a:solidFill>
                  <a:schemeClr val="accent1"/>
                </a:solidFill>
              </a:rPr>
              <a:t>of</a:t>
            </a:r>
            <a:r>
              <a:rPr lang="zh-CN" altLang="en-US" sz="4000" b="1" dirty="0">
                <a:solidFill>
                  <a:schemeClr val="accent1"/>
                </a:solidFill>
              </a:rPr>
              <a:t> </a:t>
            </a:r>
            <a:r>
              <a:rPr lang="en-US" altLang="zh-CN" sz="4000" b="1" dirty="0">
                <a:solidFill>
                  <a:schemeClr val="accent1"/>
                </a:solidFill>
              </a:rPr>
              <a:t>Predictor</a:t>
            </a:r>
            <a:r>
              <a:rPr lang="zh-CN" altLang="en-US" sz="4000" b="1" dirty="0">
                <a:solidFill>
                  <a:schemeClr val="accent1"/>
                </a:solidFill>
              </a:rPr>
              <a:t> </a:t>
            </a:r>
            <a:r>
              <a:rPr lang="en-US" altLang="zh-CN" sz="4000" b="1" dirty="0">
                <a:solidFill>
                  <a:schemeClr val="accent1"/>
                </a:solidFill>
              </a:rPr>
              <a:t>Variables</a:t>
            </a:r>
            <a:endParaRPr lang="en-CA" sz="4000" b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5724A03-9FFE-4DC2-BD58-6506F741B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1399"/>
            <a:ext cx="10515600" cy="1325563"/>
          </a:xfrm>
        </p:spPr>
        <p:txBody>
          <a:bodyPr/>
          <a:lstStyle/>
          <a:p>
            <a:r>
              <a:rPr lang="en-CA" dirty="0"/>
              <a:t>Since 𝜙 changes with 𝑋</a:t>
            </a:r>
            <a:r>
              <a:rPr lang="en-CA" baseline="-25000" dirty="0"/>
              <a:t>2</a:t>
            </a:r>
            <a:r>
              <a:rPr lang="en-CA" dirty="0"/>
              <a:t>, the effect of 𝑋</a:t>
            </a:r>
            <a:r>
              <a:rPr lang="en-CA" baseline="-25000" dirty="0"/>
              <a:t>1</a:t>
            </a:r>
            <a:r>
              <a:rPr lang="en-CA" dirty="0"/>
              <a:t> on 𝑌 is no longer constant: adjusting 𝑋</a:t>
            </a:r>
            <a:r>
              <a:rPr lang="en-CA" baseline="-25000" dirty="0"/>
              <a:t>2</a:t>
            </a:r>
            <a:r>
              <a:rPr lang="en-CA" dirty="0"/>
              <a:t> will change the impact of 𝑋</a:t>
            </a:r>
            <a:r>
              <a:rPr lang="en-CA" baseline="-25000" dirty="0"/>
              <a:t>1 </a:t>
            </a:r>
            <a:r>
              <a:rPr lang="en-CA" dirty="0"/>
              <a:t>on 𝑌</a:t>
            </a:r>
          </a:p>
          <a:p>
            <a:endParaRPr lang="en-CA" dirty="0"/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E586F470-A021-5B4E-90A8-CBBAC697C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631" y="2190541"/>
            <a:ext cx="6128635" cy="218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083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DA5054-27F1-478F-B408-ACACA519F7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</a:rPr>
              <a:t>Examples</a:t>
            </a: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5724A03-9FFE-4DC2-BD58-6506F741B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Productivities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#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production</a:t>
            </a:r>
            <a:r>
              <a:rPr lang="zh-CN" altLang="en-US" dirty="0"/>
              <a:t> </a:t>
            </a:r>
            <a:r>
              <a:rPr lang="en-US" altLang="zh-CN" dirty="0"/>
              <a:t>line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#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workers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Advertising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endParaRPr lang="en-CA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66626CA-2700-AE48-B8BA-0BC2534427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100" y="2643902"/>
            <a:ext cx="9575800" cy="927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7FDDB7-D4D0-5149-BB7B-799CD6E43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721" y="4689519"/>
            <a:ext cx="7213600" cy="86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39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CF9B37A-F335-4127-83C9-D93737C4A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5435" y="2766218"/>
            <a:ext cx="10515600" cy="1325563"/>
          </a:xfrm>
        </p:spPr>
        <p:txBody>
          <a:bodyPr/>
          <a:lstStyle/>
          <a:p>
            <a:pPr algn="ctr"/>
            <a:r>
              <a:rPr lang="en-US" altLang="zh-CN" b="1" dirty="0">
                <a:solidFill>
                  <a:schemeClr val="accent1"/>
                </a:solidFill>
              </a:rPr>
              <a:t>In-class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Practice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Problem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#4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and</a:t>
            </a:r>
            <a:r>
              <a:rPr lang="zh-CN" altLang="en-US" b="1" dirty="0">
                <a:solidFill>
                  <a:schemeClr val="accent1"/>
                </a:solidFill>
              </a:rPr>
              <a:t> </a:t>
            </a:r>
            <a:r>
              <a:rPr lang="en-US" altLang="zh-CN" b="1" dirty="0">
                <a:solidFill>
                  <a:schemeClr val="accent1"/>
                </a:solidFill>
              </a:rPr>
              <a:t>#5</a:t>
            </a:r>
            <a:endParaRPr lang="en-CA" b="1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9AD72B-6272-438B-8F1E-FADE8980E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C35FCF4-C3EF-BD43-82E0-05BC237DAD2A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9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415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12191</TotalTime>
  <Words>499</Words>
  <Application>Microsoft Macintosh PowerPoint</Application>
  <PresentationFormat>Widescreen</PresentationFormat>
  <Paragraphs>109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   An Interaction Model with Quantitative Predictors     </vt:lpstr>
      <vt:lpstr>An example</vt:lpstr>
      <vt:lpstr>Testing for Interaction in Multiple Regression </vt:lpstr>
      <vt:lpstr>PowerPoint Presentation</vt:lpstr>
      <vt:lpstr>Interpreting Coefficients of Predictor Variables</vt:lpstr>
      <vt:lpstr>Examples</vt:lpstr>
      <vt:lpstr>In-class Practice Problem #4 and #5</vt:lpstr>
      <vt:lpstr>Multiple Regression with Qualitative (Dummy) Variable Models</vt:lpstr>
      <vt:lpstr>Dummy Coding</vt:lpstr>
      <vt:lpstr>PowerPoint Presentation</vt:lpstr>
      <vt:lpstr>PowerPoint Presentation</vt:lpstr>
      <vt:lpstr>Understand the model</vt:lpstr>
      <vt:lpstr>Interpreting coefficients of predictor variable</vt:lpstr>
      <vt:lpstr>In-class Practice Problem #6</vt:lpstr>
      <vt:lpstr>Dummy Coding with three levels </vt:lpstr>
      <vt:lpstr>PowerPoint Presentation</vt:lpstr>
      <vt:lpstr>PowerPoint Presentation</vt:lpstr>
      <vt:lpstr>PowerPoint Presentation</vt:lpstr>
      <vt:lpstr>PowerPoint Presentation</vt:lpstr>
      <vt:lpstr>Explain the model</vt:lpstr>
      <vt:lpstr>In-class Practice Problem #7</vt:lpstr>
      <vt:lpstr>PowerPoint Presentation</vt:lpstr>
      <vt:lpstr>PowerPoint Presentation</vt:lpstr>
      <vt:lpstr>PowerPoint Presentation</vt:lpstr>
      <vt:lpstr>PowerPoint Presentation</vt:lpstr>
      <vt:lpstr>In-class Practice Problem #8</vt:lpstr>
      <vt:lpstr>PowerPoint Presentation</vt:lpstr>
      <vt:lpstr>PowerPoint Presentation</vt:lpstr>
      <vt:lpstr>PowerPoint Presentation</vt:lpstr>
      <vt:lpstr>PowerPoint Presentation</vt:lpstr>
      <vt:lpstr>In-class Practice Problem #9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Thuntida Ngamkham</dc:creator>
  <cp:lastModifiedBy>Quan Long</cp:lastModifiedBy>
  <cp:revision>93</cp:revision>
  <cp:lastPrinted>2021-03-05T04:56:06Z</cp:lastPrinted>
  <dcterms:created xsi:type="dcterms:W3CDTF">2020-10-26T15:15:58Z</dcterms:created>
  <dcterms:modified xsi:type="dcterms:W3CDTF">2023-03-06T05:42:35Z</dcterms:modified>
</cp:coreProperties>
</file>

<file path=docProps/thumbnail.jpeg>
</file>